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_rels/presentation.xml.rels" ContentType="application/vnd.openxmlformats-package.relationships+xml"/>
  <Override PartName="/ppt/media/image4.png" ContentType="image/png"/>
  <Override PartName="/ppt/media/image2.jpeg" ContentType="image/jpeg"/>
  <Override PartName="/ppt/media/image3.png" ContentType="image/png"/>
  <Override PartName="/ppt/media/image1.jpeg" ContentType="image/jpeg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0080625" cy="7559675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408600"/>
            <a:ext cx="9071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2020680"/>
            <a:ext cx="90712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462920"/>
            <a:ext cx="90712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408600"/>
            <a:ext cx="9071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2020680"/>
            <a:ext cx="442656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320" y="2020680"/>
            <a:ext cx="442656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4462920"/>
            <a:ext cx="442656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320" y="4462920"/>
            <a:ext cx="442656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408600"/>
            <a:ext cx="9071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2020680"/>
            <a:ext cx="29206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200" y="2020680"/>
            <a:ext cx="29206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8040" y="2020680"/>
            <a:ext cx="29206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4462920"/>
            <a:ext cx="29206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200" y="4462920"/>
            <a:ext cx="29206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8040" y="4462920"/>
            <a:ext cx="29206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408600"/>
            <a:ext cx="9071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2020680"/>
            <a:ext cx="9071280" cy="4674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408600"/>
            <a:ext cx="9071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2020680"/>
            <a:ext cx="9071280" cy="4674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408600"/>
            <a:ext cx="9071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2020680"/>
            <a:ext cx="4426560" cy="4674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320" y="2020680"/>
            <a:ext cx="4426560" cy="4674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408600"/>
            <a:ext cx="9071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408600"/>
            <a:ext cx="9071280" cy="585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408600"/>
            <a:ext cx="9071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2020680"/>
            <a:ext cx="442656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320" y="2020680"/>
            <a:ext cx="4426560" cy="4674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000" y="4462920"/>
            <a:ext cx="442656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408600"/>
            <a:ext cx="9071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2020680"/>
            <a:ext cx="9071280" cy="4674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408600"/>
            <a:ext cx="9071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2020680"/>
            <a:ext cx="4426560" cy="4674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320" y="2020680"/>
            <a:ext cx="442656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320" y="4462920"/>
            <a:ext cx="442656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408600"/>
            <a:ext cx="9071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2020680"/>
            <a:ext cx="442656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320" y="2020680"/>
            <a:ext cx="442656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4462920"/>
            <a:ext cx="90712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408600"/>
            <a:ext cx="9071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2020680"/>
            <a:ext cx="90712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4462920"/>
            <a:ext cx="90712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408600"/>
            <a:ext cx="9071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2020680"/>
            <a:ext cx="442656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320" y="2020680"/>
            <a:ext cx="442656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4462920"/>
            <a:ext cx="442656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152320" y="4462920"/>
            <a:ext cx="442656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408600"/>
            <a:ext cx="9071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2020680"/>
            <a:ext cx="29206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71200" y="2020680"/>
            <a:ext cx="29206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38040" y="2020680"/>
            <a:ext cx="29206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4462920"/>
            <a:ext cx="29206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71200" y="4462920"/>
            <a:ext cx="29206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638040" y="4462920"/>
            <a:ext cx="29206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408600"/>
            <a:ext cx="9071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2020680"/>
            <a:ext cx="9071280" cy="4674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408600"/>
            <a:ext cx="9071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2020680"/>
            <a:ext cx="4426560" cy="4674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320" y="2020680"/>
            <a:ext cx="4426560" cy="4674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408600"/>
            <a:ext cx="9071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408600"/>
            <a:ext cx="9071280" cy="585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408600"/>
            <a:ext cx="9071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2020680"/>
            <a:ext cx="442656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320" y="2020680"/>
            <a:ext cx="4426560" cy="4674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4462920"/>
            <a:ext cx="442656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408600"/>
            <a:ext cx="9071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2020680"/>
            <a:ext cx="4426560" cy="4674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320" y="2020680"/>
            <a:ext cx="442656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320" y="4462920"/>
            <a:ext cx="442656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408600"/>
            <a:ext cx="9071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2020680"/>
            <a:ext cx="442656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320" y="2020680"/>
            <a:ext cx="442656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462920"/>
            <a:ext cx="90712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408600"/>
            <a:ext cx="9071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r>
              <a:rPr b="0" lang="en-US" sz="1800" spc="-1" strike="noStrike">
                <a:latin typeface="Arial"/>
              </a:rPr>
              <a:t>Click to edit the title text format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408600"/>
            <a:ext cx="9071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r>
              <a:rPr b="0" lang="en-US" sz="1800" spc="-1" strike="noStrike">
                <a:latin typeface="Arial"/>
              </a:rPr>
              <a:t>Click to edit the title text format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2020680"/>
            <a:ext cx="9071280" cy="4674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Click to edit the outline text format</a:t>
            </a:r>
            <a:endParaRPr b="0" lang="en-US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Second Outline Level</a:t>
            </a:r>
            <a:endParaRPr b="0" lang="en-US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Third Outline Level</a:t>
            </a:r>
            <a:endParaRPr b="0" lang="en-US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Fourth Outline Level</a:t>
            </a:r>
            <a:endParaRPr b="0" lang="en-US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Fifth Outline Level</a:t>
            </a:r>
            <a:endParaRPr b="0" lang="en-US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Sixth Outline Level</a:t>
            </a:r>
            <a:endParaRPr b="0" lang="en-US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Seventh Outline Level</a:t>
            </a:r>
            <a:endParaRPr b="0" lang="en-US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504000" y="2201040"/>
            <a:ext cx="9071280" cy="67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Ambisonics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504000" y="4560120"/>
            <a:ext cx="9071280" cy="48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Capturing the Soundfield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504000" y="408600"/>
            <a:ext cx="907128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0" lang="en-US" sz="4400" spc="-1" strike="noStrike">
                <a:latin typeface="Arial"/>
              </a:rPr>
              <a:t>Spherical Harmonics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95" name="" descr=""/>
          <p:cNvPicPr/>
          <p:nvPr/>
        </p:nvPicPr>
        <p:blipFill>
          <a:blip r:embed="rId1"/>
          <a:stretch/>
        </p:blipFill>
        <p:spPr>
          <a:xfrm>
            <a:off x="753480" y="2020680"/>
            <a:ext cx="8571960" cy="4674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504000" y="704160"/>
            <a:ext cx="9071280" cy="67104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</a:pPr>
            <a:r>
              <a:rPr b="0" lang="en-US" sz="4400" spc="-1" strike="noStrike">
                <a:latin typeface="Arial"/>
              </a:rPr>
              <a:t>To show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97" name="CustomShape 2"/>
          <p:cNvSpPr/>
          <p:nvPr/>
        </p:nvSpPr>
        <p:spPr>
          <a:xfrm>
            <a:off x="504000" y="2020680"/>
            <a:ext cx="9071280" cy="467496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640">
              <a:lnSpc>
                <a:spcPct val="100000"/>
              </a:lnSpc>
              <a:spcAft>
                <a:spcPts val="1414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Eigen mic</a:t>
            </a:r>
            <a:endParaRPr b="0" lang="en-US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Aft>
                <a:spcPts val="1414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Zylia</a:t>
            </a:r>
            <a:endParaRPr b="0" lang="en-US" sz="3200" spc="-1" strike="noStrike">
              <a:latin typeface="Arial"/>
            </a:endParaRPr>
          </a:p>
          <a:p>
            <a:pPr lvl="1" marL="864000" indent="-323640">
              <a:lnSpc>
                <a:spcPct val="100000"/>
              </a:lnSpc>
              <a:spcAft>
                <a:spcPts val="1128"/>
              </a:spcAft>
              <a:buClr>
                <a:srgbClr val="ffffff"/>
              </a:buClr>
              <a:buSzPct val="75000"/>
              <a:buFont typeface="Symbol"/>
              <a:buChar char=""/>
            </a:pPr>
            <a:r>
              <a:rPr b="0" lang="en-US" sz="2800" spc="-1" strike="noStrike">
                <a:latin typeface="Arial"/>
              </a:rPr>
              <a:t>6DoF</a:t>
            </a:r>
            <a:endParaRPr b="0" lang="en-US" sz="2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Aft>
                <a:spcPts val="1414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Recording &amp; decoding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504000" y="704160"/>
            <a:ext cx="9071280" cy="67104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</a:pPr>
            <a:r>
              <a:rPr b="0" lang="en-US" sz="4400" spc="-1" strike="noStrike">
                <a:latin typeface="Arial"/>
              </a:rPr>
              <a:t>File formats – channel order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99" name="CustomShape 2"/>
          <p:cNvSpPr/>
          <p:nvPr/>
        </p:nvSpPr>
        <p:spPr>
          <a:xfrm>
            <a:off x="504000" y="2020680"/>
            <a:ext cx="9071280" cy="467496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640">
              <a:lnSpc>
                <a:spcPct val="100000"/>
              </a:lnSpc>
              <a:spcAft>
                <a:spcPts val="1414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Furse-Malham (FuMa)</a:t>
            </a:r>
            <a:endParaRPr b="0" lang="en-US" sz="3200" spc="-1" strike="noStrike">
              <a:latin typeface="Arial"/>
            </a:endParaRPr>
          </a:p>
          <a:p>
            <a:pPr lvl="1" marL="864000" indent="-323640">
              <a:lnSpc>
                <a:spcPct val="100000"/>
              </a:lnSpc>
              <a:spcAft>
                <a:spcPts val="1128"/>
              </a:spcAft>
              <a:buClr>
                <a:srgbClr val="ffffff"/>
              </a:buClr>
              <a:buSzPct val="75000"/>
              <a:buFont typeface="Symbol"/>
              <a:buChar char=""/>
            </a:pPr>
            <a:r>
              <a:rPr b="0" lang="en-US" sz="2800" spc="-1" strike="noStrike">
                <a:latin typeface="Arial"/>
              </a:rPr>
              <a:t>WXYZ</a:t>
            </a:r>
            <a:endParaRPr b="0" lang="en-US" sz="2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Aft>
                <a:spcPts val="1414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AmbiX (Ambisonics eXchange)</a:t>
            </a:r>
            <a:endParaRPr b="0" lang="en-US" sz="3200" spc="-1" strike="noStrike">
              <a:latin typeface="Arial"/>
            </a:endParaRPr>
          </a:p>
          <a:p>
            <a:pPr lvl="1" marL="864000" indent="-323640">
              <a:lnSpc>
                <a:spcPct val="100000"/>
              </a:lnSpc>
              <a:spcAft>
                <a:spcPts val="1128"/>
              </a:spcAft>
              <a:buClr>
                <a:srgbClr val="ffffff"/>
              </a:buClr>
              <a:buSzPct val="75000"/>
              <a:buFont typeface="Symbol"/>
              <a:buChar char=""/>
            </a:pPr>
            <a:r>
              <a:rPr b="0" lang="en-US" sz="2800" spc="-1" strike="noStrike">
                <a:latin typeface="Arial"/>
              </a:rPr>
              <a:t>WYZX</a:t>
            </a:r>
            <a:endParaRPr b="0" lang="en-US" sz="2800" spc="-1" strike="noStrike">
              <a:latin typeface="Arial"/>
            </a:endParaRPr>
          </a:p>
          <a:p>
            <a:pPr lvl="1" marL="864000" indent="-323640">
              <a:lnSpc>
                <a:spcPct val="100000"/>
              </a:lnSpc>
              <a:spcAft>
                <a:spcPts val="1128"/>
              </a:spcAft>
              <a:buClr>
                <a:srgbClr val="ffffff"/>
              </a:buClr>
              <a:buSzPct val="75000"/>
              <a:buFont typeface="Symbol"/>
              <a:buChar char=""/>
            </a:pPr>
            <a:r>
              <a:rPr b="0" lang="en-US" sz="2800" spc="-1" strike="noStrike">
                <a:latin typeface="Arial"/>
              </a:rPr>
              <a:t>Accepted standard</a:t>
            </a:r>
            <a:endParaRPr b="0" lang="en-US" sz="2800" spc="-1" strike="noStrike">
              <a:latin typeface="Arial"/>
            </a:endParaRPr>
          </a:p>
          <a:p>
            <a:pPr lvl="1" marL="864000" indent="-323640">
              <a:lnSpc>
                <a:spcPct val="100000"/>
              </a:lnSpc>
              <a:spcAft>
                <a:spcPts val="1128"/>
              </a:spcAft>
              <a:buClr>
                <a:srgbClr val="ffffff"/>
              </a:buClr>
              <a:buSzPct val="75000"/>
              <a:buFont typeface="Symbol"/>
              <a:buChar char=""/>
            </a:pPr>
            <a:r>
              <a:rPr b="0" lang="en-US" sz="2800" spc="-1" strike="noStrike">
                <a:latin typeface="Arial"/>
              </a:rPr>
              <a:t>Works better with HOA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504000" y="704160"/>
            <a:ext cx="9071280" cy="67104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</a:pPr>
            <a:r>
              <a:rPr b="0" lang="en-US" sz="4400" spc="-1" strike="noStrike">
                <a:latin typeface="Arial"/>
              </a:rPr>
              <a:t>Listening End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01" name="CustomShape 2"/>
          <p:cNvSpPr/>
          <p:nvPr/>
        </p:nvSpPr>
        <p:spPr>
          <a:xfrm>
            <a:off x="504000" y="2020680"/>
            <a:ext cx="9071280" cy="467496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640">
              <a:lnSpc>
                <a:spcPct val="100000"/>
              </a:lnSpc>
              <a:spcAft>
                <a:spcPts val="1414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Can be decoded for ANY speaker layout</a:t>
            </a:r>
            <a:endParaRPr b="0" lang="en-US" sz="3200" spc="-1" strike="noStrike">
              <a:latin typeface="Arial"/>
            </a:endParaRPr>
          </a:p>
          <a:p>
            <a:pPr lvl="1" marL="864000" indent="-323640">
              <a:lnSpc>
                <a:spcPct val="100000"/>
              </a:lnSpc>
              <a:spcAft>
                <a:spcPts val="1128"/>
              </a:spcAft>
              <a:buClr>
                <a:srgbClr val="ffffff"/>
              </a:buClr>
              <a:buSzPct val="75000"/>
              <a:buFont typeface="Symbol"/>
              <a:buChar char=""/>
            </a:pPr>
            <a:r>
              <a:rPr b="0" lang="en-US" sz="2800" spc="-1" strike="noStrike">
                <a:latin typeface="Arial"/>
              </a:rPr>
              <a:t>Captures all directions – including height</a:t>
            </a:r>
            <a:endParaRPr b="0" lang="en-US" sz="2800" spc="-1" strike="noStrike">
              <a:latin typeface="Arial"/>
            </a:endParaRPr>
          </a:p>
          <a:p>
            <a:pPr lvl="1" marL="864000" indent="-323640">
              <a:lnSpc>
                <a:spcPct val="100000"/>
              </a:lnSpc>
              <a:spcAft>
                <a:spcPts val="1128"/>
              </a:spcAft>
              <a:buClr>
                <a:srgbClr val="ffffff"/>
              </a:buClr>
              <a:buSzPct val="75000"/>
              <a:buFont typeface="Symbol"/>
              <a:buChar char=""/>
            </a:pPr>
            <a:r>
              <a:rPr b="0" lang="en-US" sz="2800" spc="-1" strike="noStrike">
                <a:latin typeface="Arial"/>
              </a:rPr>
              <a:t>Any number of speakers</a:t>
            </a:r>
            <a:endParaRPr b="0" lang="en-US" sz="2800" spc="-1" strike="noStrike">
              <a:latin typeface="Arial"/>
            </a:endParaRPr>
          </a:p>
          <a:p>
            <a:pPr lvl="2" marL="1296000" indent="-287640">
              <a:lnSpc>
                <a:spcPct val="100000"/>
              </a:lnSpc>
              <a:spcAft>
                <a:spcPts val="845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Mono, stereo, surround, immersive compatible</a:t>
            </a:r>
            <a:endParaRPr b="0" lang="en-US" sz="2400" spc="-1" strike="noStrike">
              <a:latin typeface="Arial"/>
            </a:endParaRPr>
          </a:p>
          <a:p>
            <a:pPr lvl="1" marL="864000" indent="-323640">
              <a:lnSpc>
                <a:spcPct val="100000"/>
              </a:lnSpc>
              <a:spcAft>
                <a:spcPts val="1128"/>
              </a:spcAft>
              <a:buClr>
                <a:srgbClr val="ffffff"/>
              </a:buClr>
              <a:buSzPct val="75000"/>
              <a:buFont typeface="Symbol"/>
              <a:buChar char=""/>
            </a:pPr>
            <a:r>
              <a:rPr b="0" lang="en-US" sz="2800" spc="-1" strike="noStrike">
                <a:latin typeface="Arial"/>
              </a:rPr>
              <a:t>No “front” - can be rotated freely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504000" y="704160"/>
            <a:ext cx="9071280" cy="67104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</a:pPr>
            <a:r>
              <a:rPr b="0" lang="en-US" sz="4400" spc="-1" strike="noStrike">
                <a:latin typeface="Arial"/>
              </a:rPr>
              <a:t>What is Ambisonics?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504000" y="2020680"/>
            <a:ext cx="9071280" cy="467496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640">
              <a:lnSpc>
                <a:spcPct val="100000"/>
              </a:lnSpc>
              <a:spcAft>
                <a:spcPts val="1414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“</a:t>
            </a:r>
            <a:r>
              <a:rPr b="0" lang="en-US" sz="3200" spc="-1" strike="noStrike">
                <a:latin typeface="Arial"/>
              </a:rPr>
              <a:t>encompasses encoding, storage, and rendering of directional auditory data by formulating the spatial sampling of an infinitesimal sound field...”</a:t>
            </a:r>
            <a:r>
              <a:rPr b="0" i="1" lang="en-US" sz="1300" spc="-1" strike="noStrike">
                <a:latin typeface="Arial"/>
              </a:rPr>
              <a:t> - “Ambisonics Understood” Armstrong/Kearney</a:t>
            </a:r>
            <a:endParaRPr b="0" lang="en-US" sz="13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Aft>
                <a:spcPts val="1414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Capture, reproduction, description of sound waves from all directions on the surface of a sphere</a:t>
            </a:r>
            <a:endParaRPr b="0" lang="en-US" sz="3200" spc="-1" strike="noStrike">
              <a:latin typeface="Arial"/>
            </a:endParaRPr>
          </a:p>
          <a:p>
            <a:pPr lvl="1" marL="864000" indent="-323640">
              <a:lnSpc>
                <a:spcPct val="100000"/>
              </a:lnSpc>
              <a:spcAft>
                <a:spcPts val="1128"/>
              </a:spcAft>
              <a:buClr>
                <a:srgbClr val="ffffff"/>
              </a:buClr>
              <a:buSzPct val="75000"/>
              <a:buFont typeface="Symbol"/>
              <a:buChar char=""/>
            </a:pPr>
            <a:r>
              <a:rPr b="0" lang="en-US" sz="2800" spc="-1" strike="noStrike">
                <a:latin typeface="Arial"/>
              </a:rPr>
              <a:t>Superposition of direct, reflected. Diffuse, diffracted waves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504000" y="704160"/>
            <a:ext cx="9071280" cy="67104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</a:pPr>
            <a:r>
              <a:rPr b="0" lang="en-US" sz="4400" spc="-1" strike="noStrike">
                <a:latin typeface="Arial"/>
              </a:rPr>
              <a:t>(continued)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81" name="CustomShape 2"/>
          <p:cNvSpPr/>
          <p:nvPr/>
        </p:nvSpPr>
        <p:spPr>
          <a:xfrm>
            <a:off x="504000" y="2020680"/>
            <a:ext cx="9071280" cy="467496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640">
              <a:lnSpc>
                <a:spcPct val="100000"/>
              </a:lnSpc>
              <a:spcAft>
                <a:spcPts val="1414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Born out of Mid /Side</a:t>
            </a:r>
            <a:endParaRPr b="0" lang="en-US" sz="3200" spc="-1" strike="noStrike">
              <a:latin typeface="Arial"/>
            </a:endParaRPr>
          </a:p>
          <a:p>
            <a:pPr lvl="1" marL="864000" indent="-323640">
              <a:lnSpc>
                <a:spcPct val="100000"/>
              </a:lnSpc>
              <a:spcAft>
                <a:spcPts val="1128"/>
              </a:spcAft>
              <a:buClr>
                <a:srgbClr val="ffffff"/>
              </a:buClr>
              <a:buSzPct val="75000"/>
              <a:buFont typeface="Symbol"/>
              <a:buChar char=""/>
            </a:pPr>
            <a:r>
              <a:rPr b="0" lang="en-US" sz="2800" spc="-1" strike="noStrike">
                <a:latin typeface="Arial"/>
              </a:rPr>
              <a:t>Review of pressure &amp; velocity transducers</a:t>
            </a:r>
            <a:endParaRPr b="0" lang="en-US" sz="2800" spc="-1" strike="noStrike">
              <a:latin typeface="Arial"/>
            </a:endParaRPr>
          </a:p>
          <a:p>
            <a:pPr lvl="2" marL="1296000" indent="-287640">
              <a:lnSpc>
                <a:spcPct val="100000"/>
              </a:lnSpc>
              <a:spcAft>
                <a:spcPts val="845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First order polar patters</a:t>
            </a:r>
            <a:endParaRPr b="0" lang="en-US" sz="2400" spc="-1" strike="noStrike">
              <a:latin typeface="Arial"/>
            </a:endParaRPr>
          </a:p>
          <a:p>
            <a:pPr lvl="1" marL="864000" indent="-323640">
              <a:lnSpc>
                <a:spcPct val="100000"/>
              </a:lnSpc>
              <a:spcAft>
                <a:spcPts val="1128"/>
              </a:spcAft>
              <a:buClr>
                <a:srgbClr val="ffffff"/>
              </a:buClr>
              <a:buSzPct val="75000"/>
              <a:buFont typeface="Symbol"/>
              <a:buChar char=""/>
            </a:pPr>
            <a:r>
              <a:rPr b="0" lang="en-US" sz="2800" spc="-1" strike="noStrike">
                <a:latin typeface="Arial"/>
              </a:rPr>
              <a:t>Work of Blumlein, Michael Gerzon and others</a:t>
            </a:r>
            <a:endParaRPr b="0" lang="en-US" sz="2800" spc="-1" strike="noStrike">
              <a:latin typeface="Arial"/>
            </a:endParaRPr>
          </a:p>
          <a:p>
            <a:pPr lvl="1" marL="864000" indent="-323640">
              <a:lnSpc>
                <a:spcPct val="100000"/>
              </a:lnSpc>
              <a:spcAft>
                <a:spcPts val="1128"/>
              </a:spcAft>
              <a:buClr>
                <a:srgbClr val="ffffff"/>
              </a:buClr>
              <a:buSzPct val="75000"/>
              <a:buFont typeface="Symbol"/>
              <a:buChar char=""/>
            </a:pPr>
            <a:r>
              <a:rPr b="0" lang="en-US" sz="2800" spc="-1" strike="noStrike">
                <a:latin typeface="Arial"/>
              </a:rPr>
              <a:t>Defined a 4-channel system</a:t>
            </a:r>
            <a:endParaRPr b="0" lang="en-US" sz="2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Aft>
                <a:spcPts val="1414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Loudspeaker agnostic</a:t>
            </a:r>
            <a:endParaRPr b="0" lang="en-US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Aft>
                <a:spcPts val="1414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Channel-based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504000" y="704160"/>
            <a:ext cx="9071280" cy="67104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</a:pPr>
            <a:r>
              <a:rPr b="0" lang="en-US" sz="4400" spc="-1" strike="noStrike">
                <a:latin typeface="Arial"/>
              </a:rPr>
              <a:t>Components of the soundfield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504000" y="2020680"/>
            <a:ext cx="9071280" cy="467496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640">
              <a:lnSpc>
                <a:spcPct val="100000"/>
              </a:lnSpc>
              <a:spcAft>
                <a:spcPts val="1414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W (0</a:t>
            </a:r>
            <a:r>
              <a:rPr b="0" lang="en-US" sz="3200" spc="-1" strike="noStrike" baseline="101000">
                <a:latin typeface="Arial"/>
              </a:rPr>
              <a:t>th</a:t>
            </a:r>
            <a:r>
              <a:rPr b="0" lang="en-US" sz="3200" spc="-1" strike="noStrike">
                <a:latin typeface="Arial"/>
              </a:rPr>
              <a:t> order) = pressure (omni)</a:t>
            </a:r>
            <a:endParaRPr b="0" lang="en-US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Aft>
                <a:spcPts val="1414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First order – 3 gradients (bidirectionals)</a:t>
            </a:r>
            <a:endParaRPr b="0" lang="en-US" sz="3200" spc="-1" strike="noStrike">
              <a:latin typeface="Arial"/>
            </a:endParaRPr>
          </a:p>
          <a:p>
            <a:pPr lvl="1" marL="864000" indent="-323640">
              <a:lnSpc>
                <a:spcPct val="100000"/>
              </a:lnSpc>
              <a:spcAft>
                <a:spcPts val="1128"/>
              </a:spcAft>
              <a:buClr>
                <a:srgbClr val="ffffff"/>
              </a:buClr>
              <a:buSzPct val="75000"/>
              <a:buFont typeface="Symbol"/>
              <a:buChar char=""/>
            </a:pPr>
            <a:r>
              <a:rPr b="0" lang="en-US" sz="2800" spc="-1" strike="noStrike">
                <a:latin typeface="Arial"/>
              </a:rPr>
              <a:t>X =  front/rear</a:t>
            </a:r>
            <a:endParaRPr b="0" lang="en-US" sz="2800" spc="-1" strike="noStrike">
              <a:latin typeface="Arial"/>
            </a:endParaRPr>
          </a:p>
          <a:p>
            <a:pPr lvl="1" marL="864000" indent="-323640">
              <a:lnSpc>
                <a:spcPct val="100000"/>
              </a:lnSpc>
              <a:spcAft>
                <a:spcPts val="1128"/>
              </a:spcAft>
              <a:buClr>
                <a:srgbClr val="ffffff"/>
              </a:buClr>
              <a:buSzPct val="75000"/>
              <a:buFont typeface="Symbol"/>
              <a:buChar char=""/>
            </a:pPr>
            <a:r>
              <a:rPr b="0" lang="en-US" sz="2800" spc="-1" strike="noStrike">
                <a:latin typeface="Arial"/>
              </a:rPr>
              <a:t>Y = left/right</a:t>
            </a:r>
            <a:endParaRPr b="0" lang="en-US" sz="2800" spc="-1" strike="noStrike">
              <a:latin typeface="Arial"/>
            </a:endParaRPr>
          </a:p>
          <a:p>
            <a:pPr lvl="1" marL="864000" indent="-323640">
              <a:lnSpc>
                <a:spcPct val="100000"/>
              </a:lnSpc>
              <a:spcAft>
                <a:spcPts val="1128"/>
              </a:spcAft>
              <a:buClr>
                <a:srgbClr val="ffffff"/>
              </a:buClr>
              <a:buSzPct val="75000"/>
              <a:buFont typeface="Symbol"/>
              <a:buChar char=""/>
            </a:pPr>
            <a:r>
              <a:rPr b="0" lang="en-US" sz="2800" spc="-1" strike="noStrike">
                <a:latin typeface="Arial"/>
              </a:rPr>
              <a:t>Z = up/down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504000" y="704160"/>
            <a:ext cx="9071280" cy="67104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</a:pPr>
            <a:r>
              <a:rPr b="0" lang="en-US" sz="4400" spc="-1" strike="noStrike">
                <a:latin typeface="Arial"/>
              </a:rPr>
              <a:t>In practice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85" name="CustomShape 2"/>
          <p:cNvSpPr/>
          <p:nvPr/>
        </p:nvSpPr>
        <p:spPr>
          <a:xfrm>
            <a:off x="504000" y="2020680"/>
            <a:ext cx="9071280" cy="467496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640">
              <a:lnSpc>
                <a:spcPct val="100000"/>
              </a:lnSpc>
              <a:spcAft>
                <a:spcPts val="1414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Impossible to get 4 microphones truly coincident</a:t>
            </a:r>
            <a:endParaRPr b="0" lang="en-US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Aft>
                <a:spcPts val="1414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Sphere concept:</a:t>
            </a:r>
            <a:endParaRPr b="0" lang="en-US" sz="3200" spc="-1" strike="noStrike">
              <a:latin typeface="Arial"/>
            </a:endParaRPr>
          </a:p>
          <a:p>
            <a:pPr lvl="1" marL="864000" indent="-323640">
              <a:lnSpc>
                <a:spcPct val="100000"/>
              </a:lnSpc>
              <a:spcAft>
                <a:spcPts val="1128"/>
              </a:spcAft>
              <a:buClr>
                <a:srgbClr val="ffffff"/>
              </a:buClr>
              <a:buSzPct val="75000"/>
              <a:buFont typeface="Symbol"/>
              <a:buChar char=""/>
            </a:pPr>
            <a:r>
              <a:rPr b="0" lang="en-US" sz="2800" spc="-1" strike="noStrike">
                <a:latin typeface="Arial"/>
              </a:rPr>
              <a:t>4 cardioids arranged in Tetrahedron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504000" y="408600"/>
            <a:ext cx="907128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0" lang="en-US" sz="4400" spc="-1" strike="noStrike">
                <a:latin typeface="Arial"/>
              </a:rPr>
              <a:t>Tetrahedral array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87" name="" descr=""/>
          <p:cNvPicPr/>
          <p:nvPr/>
        </p:nvPicPr>
        <p:blipFill>
          <a:blip r:embed="rId1"/>
          <a:stretch/>
        </p:blipFill>
        <p:spPr>
          <a:xfrm>
            <a:off x="3091680" y="2403000"/>
            <a:ext cx="3894840" cy="3909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504000" y="704160"/>
            <a:ext cx="9071280" cy="67104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</a:pPr>
            <a:r>
              <a:rPr b="0" lang="en-US" sz="4400" spc="-1" strike="noStrike">
                <a:latin typeface="Arial"/>
              </a:rPr>
              <a:t>Into the Soundfield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89" name="CustomShape 2"/>
          <p:cNvSpPr/>
          <p:nvPr/>
        </p:nvSpPr>
        <p:spPr>
          <a:xfrm>
            <a:off x="504000" y="2020680"/>
            <a:ext cx="9071280" cy="467496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640">
              <a:lnSpc>
                <a:spcPct val="100000"/>
              </a:lnSpc>
              <a:spcAft>
                <a:spcPts val="1414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https://youtu.be/X23hZNoSkUs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504000" y="704160"/>
            <a:ext cx="9071280" cy="67104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</a:pPr>
            <a:r>
              <a:rPr b="0" lang="en-US" sz="4400" spc="-1" strike="noStrike">
                <a:latin typeface="Arial"/>
              </a:rPr>
              <a:t>Formats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504000" y="2020680"/>
            <a:ext cx="9071280" cy="467496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640">
              <a:lnSpc>
                <a:spcPct val="100000"/>
              </a:lnSpc>
              <a:spcAft>
                <a:spcPts val="1414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A-format</a:t>
            </a:r>
            <a:endParaRPr b="0" lang="en-US" sz="3200" spc="-1" strike="noStrike">
              <a:latin typeface="Arial"/>
            </a:endParaRPr>
          </a:p>
          <a:p>
            <a:pPr lvl="1" marL="864000" indent="-323640">
              <a:lnSpc>
                <a:spcPct val="100000"/>
              </a:lnSpc>
              <a:spcAft>
                <a:spcPts val="1128"/>
              </a:spcAft>
              <a:buClr>
                <a:srgbClr val="ffffff"/>
              </a:buClr>
              <a:buSzPct val="75000"/>
              <a:buFont typeface="Symbol"/>
              <a:buChar char=""/>
            </a:pPr>
            <a:r>
              <a:rPr b="0" lang="en-US" sz="2800" spc="-1" strike="noStrike">
                <a:latin typeface="Arial"/>
              </a:rPr>
              <a:t>Directly from the microphone (4 cardioids)</a:t>
            </a:r>
            <a:endParaRPr b="0" lang="en-US" sz="2800" spc="-1" strike="noStrike">
              <a:latin typeface="Arial"/>
            </a:endParaRPr>
          </a:p>
          <a:p>
            <a:pPr lvl="1" marL="864000" indent="-323640">
              <a:lnSpc>
                <a:spcPct val="100000"/>
              </a:lnSpc>
              <a:spcAft>
                <a:spcPts val="1128"/>
              </a:spcAft>
              <a:buClr>
                <a:srgbClr val="ffffff"/>
              </a:buClr>
              <a:buSzPct val="75000"/>
              <a:buFont typeface="Symbol"/>
              <a:buChar char=""/>
            </a:pPr>
            <a:r>
              <a:rPr b="0" lang="en-US" sz="2800" spc="-1" strike="noStrike">
                <a:latin typeface="Arial"/>
              </a:rPr>
              <a:t>LF, LB, RF, RB</a:t>
            </a:r>
            <a:endParaRPr b="0" lang="en-US" sz="2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Aft>
                <a:spcPts val="1414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B-Format</a:t>
            </a:r>
            <a:endParaRPr b="0" lang="en-US" sz="3200" spc="-1" strike="noStrike">
              <a:latin typeface="Arial"/>
            </a:endParaRPr>
          </a:p>
          <a:p>
            <a:pPr lvl="1" marL="864000" indent="-323640">
              <a:lnSpc>
                <a:spcPct val="100000"/>
              </a:lnSpc>
              <a:spcAft>
                <a:spcPts val="1128"/>
              </a:spcAft>
              <a:buClr>
                <a:srgbClr val="ffffff"/>
              </a:buClr>
              <a:buSzPct val="75000"/>
              <a:buFont typeface="Symbol"/>
              <a:buChar char=""/>
            </a:pPr>
            <a:r>
              <a:rPr b="0" lang="en-US" sz="2800" spc="-1" strike="noStrike">
                <a:latin typeface="Arial"/>
              </a:rPr>
              <a:t>Encoded into W,X,Y,Z</a:t>
            </a:r>
            <a:endParaRPr b="0" lang="en-US" sz="2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Aft>
                <a:spcPts val="1414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 format</a:t>
            </a:r>
            <a:endParaRPr b="0" lang="en-US" sz="3200" spc="-1" strike="noStrike">
              <a:latin typeface="Arial"/>
            </a:endParaRPr>
          </a:p>
          <a:p>
            <a:pPr lvl="1" marL="864000" indent="-323640">
              <a:lnSpc>
                <a:spcPct val="100000"/>
              </a:lnSpc>
              <a:spcAft>
                <a:spcPts val="1128"/>
              </a:spcAft>
              <a:buClr>
                <a:srgbClr val="ffffff"/>
              </a:buClr>
              <a:buSzPct val="75000"/>
              <a:buFont typeface="Symbol"/>
              <a:buChar char=""/>
            </a:pPr>
            <a:r>
              <a:rPr b="0" lang="en-US" sz="2800" spc="-1" strike="noStrike">
                <a:latin typeface="Arial"/>
              </a:rPr>
              <a:t>“</a:t>
            </a:r>
            <a:r>
              <a:rPr b="0" lang="en-US" sz="2800" spc="-1" strike="noStrike">
                <a:latin typeface="Arial"/>
              </a:rPr>
              <a:t>Consumer”</a:t>
            </a:r>
            <a:endParaRPr b="0" lang="en-US" sz="2800" spc="-1" strike="noStrike">
              <a:latin typeface="Arial"/>
            </a:endParaRPr>
          </a:p>
          <a:p>
            <a:pPr lvl="1" marL="864000" indent="-323640">
              <a:lnSpc>
                <a:spcPct val="100000"/>
              </a:lnSpc>
              <a:spcAft>
                <a:spcPts val="1128"/>
              </a:spcAft>
              <a:buClr>
                <a:srgbClr val="ffffff"/>
              </a:buClr>
              <a:buSzPct val="75000"/>
              <a:buFont typeface="Symbol"/>
              <a:buChar char=""/>
            </a:pPr>
            <a:r>
              <a:rPr b="0" lang="en-US" sz="2800" spc="-1" strike="noStrike">
                <a:latin typeface="Arial"/>
              </a:rPr>
              <a:t>UHJ – for broadcast &amp; streaming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504000" y="704160"/>
            <a:ext cx="9071280" cy="67104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</a:pPr>
            <a:r>
              <a:rPr b="0" lang="en-US" sz="4400" spc="-1" strike="noStrike">
                <a:latin typeface="Arial"/>
              </a:rPr>
              <a:t>Higher order Ambisonics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93" name="CustomShape 2"/>
          <p:cNvSpPr/>
          <p:nvPr/>
        </p:nvSpPr>
        <p:spPr>
          <a:xfrm>
            <a:off x="504000" y="2020680"/>
            <a:ext cx="9071280" cy="467496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640">
              <a:lnSpc>
                <a:spcPct val="100000"/>
              </a:lnSpc>
              <a:spcAft>
                <a:spcPts val="1414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WXYZ = First Order Ambisonics (FOA)</a:t>
            </a:r>
            <a:endParaRPr b="0" lang="en-US" sz="3200" spc="-1" strike="noStrike">
              <a:latin typeface="Arial"/>
            </a:endParaRPr>
          </a:p>
          <a:p>
            <a:pPr lvl="1" marL="864000" indent="-323640">
              <a:lnSpc>
                <a:spcPct val="100000"/>
              </a:lnSpc>
              <a:spcAft>
                <a:spcPts val="1128"/>
              </a:spcAft>
              <a:buClr>
                <a:srgbClr val="ffffff"/>
              </a:buClr>
              <a:buSzPct val="75000"/>
              <a:buFont typeface="Symbol"/>
              <a:buChar char=""/>
            </a:pPr>
            <a:r>
              <a:rPr b="0" lang="en-US" sz="2800" spc="-1" strike="noStrike">
                <a:latin typeface="Arial"/>
              </a:rPr>
              <a:t>Spatial sampling</a:t>
            </a:r>
            <a:endParaRPr b="0" lang="en-US" sz="2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Aft>
                <a:spcPts val="1414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Higher Order Ambisonics (HOA)</a:t>
            </a:r>
            <a:endParaRPr b="0" lang="en-US" sz="3200" spc="-1" strike="noStrike">
              <a:latin typeface="Arial"/>
            </a:endParaRPr>
          </a:p>
          <a:p>
            <a:pPr lvl="1" marL="864000" indent="-323640">
              <a:lnSpc>
                <a:spcPct val="100000"/>
              </a:lnSpc>
              <a:spcAft>
                <a:spcPts val="1128"/>
              </a:spcAft>
              <a:buClr>
                <a:srgbClr val="ffffff"/>
              </a:buClr>
              <a:buSzPct val="75000"/>
              <a:buFont typeface="Symbol"/>
              <a:buChar char=""/>
            </a:pPr>
            <a:r>
              <a:rPr b="0" lang="en-US" sz="2800" spc="-1" strike="noStrike">
                <a:latin typeface="Arial"/>
              </a:rPr>
              <a:t>Improved resolution and accuracy</a:t>
            </a:r>
            <a:endParaRPr b="0" lang="en-US" sz="2800" spc="-1" strike="noStrike">
              <a:latin typeface="Arial"/>
            </a:endParaRPr>
          </a:p>
          <a:p>
            <a:pPr lvl="1" marL="864000" indent="-323640">
              <a:lnSpc>
                <a:spcPct val="100000"/>
              </a:lnSpc>
              <a:spcAft>
                <a:spcPts val="1128"/>
              </a:spcAft>
              <a:buClr>
                <a:srgbClr val="ffffff"/>
              </a:buClr>
              <a:buSzPct val="75000"/>
              <a:buFont typeface="Symbol"/>
              <a:buChar char=""/>
            </a:pPr>
            <a:r>
              <a:rPr b="0" lang="en-US" sz="2800" spc="-1" strike="noStrike">
                <a:latin typeface="Arial"/>
              </a:rPr>
              <a:t>Involves additional spherical harmonics</a:t>
            </a:r>
            <a:endParaRPr b="0" lang="en-US" sz="2800" spc="-1" strike="noStrike">
              <a:latin typeface="Arial"/>
            </a:endParaRPr>
          </a:p>
          <a:p>
            <a:pPr lvl="1" marL="864000" indent="-323640">
              <a:lnSpc>
                <a:spcPct val="100000"/>
              </a:lnSpc>
              <a:spcAft>
                <a:spcPts val="1128"/>
              </a:spcAft>
              <a:buClr>
                <a:srgbClr val="ffffff"/>
              </a:buClr>
              <a:buSzPct val="75000"/>
              <a:buFont typeface="Symbol"/>
              <a:buChar char=""/>
            </a:pPr>
            <a:r>
              <a:rPr b="0" lang="en-US" sz="2800" spc="-1" strike="noStrike">
                <a:latin typeface="Arial"/>
              </a:rPr>
              <a:t>More channels (order + 1)</a:t>
            </a:r>
            <a:r>
              <a:rPr b="0" lang="en-US" sz="2800" spc="-1" strike="noStrike" baseline="33000">
                <a:latin typeface="Arial"/>
              </a:rPr>
              <a:t>2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Application>LibreOffice/6.1.6.3$MacOSX_X86_64 LibreOffice_project/5896ab1714085361c45cf540f76f60673dd96a72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2021-09-21T09:45:14Z</dcterms:created>
  <dc:creator/>
  <dc:description/>
  <dc:language>en-US</dc:language>
  <cp:lastModifiedBy/>
  <dcterms:modified xsi:type="dcterms:W3CDTF">2022-08-27T20:28:04Z</dcterms:modified>
  <cp:revision>9</cp:revision>
  <dc:subject/>
  <dc:title>Lights</dc:title>
</cp:coreProperties>
</file>