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_rels/presentation.xml.rels" ContentType="application/vnd.openxmlformats-package.relationships+xml"/>
  <Override PartName="/ppt/media/image3.jpeg" ContentType="image/jpeg"/>
  <Override PartName="/ppt/media/image2.jpeg" ContentType="image/jpeg"/>
  <Override PartName="/ppt/media/image1.jpeg" ContentType="image/jpeg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3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0080625" cy="56705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7092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320" y="30438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38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30438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8040" y="30438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0920" cy="43902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320" y="30438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7092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7092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320" y="30438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38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200" y="30438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8040" y="30438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0920" cy="43902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5152320" y="30438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7092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7092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5152320" y="30438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504000" y="30438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571200" y="30438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638040" y="3043800"/>
            <a:ext cx="292068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0920" cy="43902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320" y="30438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70920" cy="1567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092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529560" y="2331360"/>
            <a:ext cx="9070920" cy="1157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Binaural</a:t>
            </a:r>
            <a:br/>
            <a:r>
              <a:rPr b="1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Full immersion in the Soundfield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504000" y="225720"/>
            <a:ext cx="9070920" cy="946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en-US" sz="4400" spc="-1" strike="noStrike">
                <a:latin typeface="Arial"/>
              </a:rPr>
              <a:t>Binaural Processing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Binaural mixes can be made from multi-mic’ed and Ambisonic recordings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Mix is converted to Ambisonics, and then an HRTF is imposed on the source depending on its angle to the listener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504000" y="225720"/>
            <a:ext cx="9070920" cy="946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en-US" sz="4400" spc="-1" strike="noStrike">
                <a:latin typeface="Arial"/>
              </a:rPr>
              <a:t>Binaural Future?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37" name="TextShape 2"/>
          <p:cNvSpPr txBox="1"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Trued 3D sound is only possible with Binaural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85% of music listeners consume most of their music while wearing headphones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Personalised HRTF’s are on the way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504000" y="363600"/>
            <a:ext cx="9070920" cy="67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What is binaural?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16" name="CustomShape 2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79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“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Two ears”</a:t>
            </a:r>
            <a:endParaRPr b="0" lang="en-US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Different from stereo</a:t>
            </a:r>
            <a:endParaRPr b="0" lang="en-US" sz="3200" spc="-1" strike="noStrike">
              <a:latin typeface="Arial"/>
            </a:endParaRPr>
          </a:p>
          <a:p>
            <a:pPr lvl="1" marL="864000" indent="-32328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In stereo both ears hear both speakers</a:t>
            </a:r>
            <a:endParaRPr b="0" lang="en-US" sz="2800" spc="-1" strike="noStrike">
              <a:latin typeface="Arial"/>
            </a:endParaRPr>
          </a:p>
          <a:p>
            <a:pPr lvl="1" marL="864000" indent="-32328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Stereo is loudspeaker-based</a:t>
            </a:r>
            <a:endParaRPr b="0" lang="en-US" sz="28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Binaural requires no crosstalk between channels!</a:t>
            </a:r>
            <a:endParaRPr b="0" lang="en-US" sz="3200" spc="-1" strike="noStrike">
              <a:latin typeface="Arial"/>
            </a:endParaRPr>
          </a:p>
          <a:p>
            <a:pPr lvl="1" marL="864000" indent="-32328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Generally headphone-based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" descr=""/>
          <p:cNvPicPr/>
          <p:nvPr/>
        </p:nvPicPr>
        <p:blipFill>
          <a:blip r:embed="rId1"/>
          <a:stretch/>
        </p:blipFill>
        <p:spPr>
          <a:xfrm>
            <a:off x="1268640" y="457200"/>
            <a:ext cx="7543800" cy="47275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504000" y="363600"/>
            <a:ext cx="9070920" cy="67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Localising Sound in a 3D Space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19" name="CustomShape 2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Interaural time difference</a:t>
            </a:r>
            <a:endParaRPr b="0" lang="en-US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Interaural intensity difference</a:t>
            </a:r>
            <a:endParaRPr b="0" lang="en-US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What about height?</a:t>
            </a:r>
            <a:endParaRPr b="0" lang="en-US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What about front/rear differentiation?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504000" y="225720"/>
            <a:ext cx="9070920" cy="946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en-US" sz="4400" spc="-1" strike="noStrike">
                <a:latin typeface="Arial"/>
              </a:rPr>
              <a:t>Spherical Acoustical Baffle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21" name="TextShape 2"/>
          <p:cNvSpPr txBox="1"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Your head creates acoustic shadowing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Begins around 700 Hz</a:t>
            </a:r>
            <a:endParaRPr b="0" lang="en-US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Affects frequency response at each ear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3" name="CustomShape 2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4" name="CustomShape 3"/>
          <p:cNvSpPr/>
          <p:nvPr/>
        </p:nvSpPr>
        <p:spPr>
          <a:xfrm>
            <a:off x="504000" y="363240"/>
            <a:ext cx="9070920" cy="671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latin typeface="Arial"/>
              </a:rPr>
              <a:t>Roll of the Pinnae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6" name="TextShape 5"/>
          <p:cNvSpPr txBox="1"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82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Folds create a delay network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Delay patterns provide cues for height, azimuth &amp; direction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Even in “one-eared” persons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Coupled with the baffle (i.e. your head) “Colours” the sound depending on angle of incidence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504000" y="225720"/>
            <a:ext cx="9070920" cy="946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en-US" sz="4400" spc="-1" strike="noStrike">
                <a:latin typeface="Arial"/>
              </a:rPr>
              <a:t>HRTF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28" name="TextShape 2"/>
          <p:cNvSpPr txBox="1"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Head-Related Transfer Function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Transfer Function is a mathematical model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In this case describes the frequency response of every angle of our “head-ear-pinnae” system</a:t>
            </a:r>
            <a:endParaRPr b="0" lang="en-US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Mathematical model = Digital Signal Processing</a:t>
            </a:r>
            <a:endParaRPr b="0" lang="en-US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Every person has a unique HRTF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438840" y="333360"/>
            <a:ext cx="9070920" cy="946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en-US" sz="4400" spc="-1" strike="noStrike">
                <a:latin typeface="Arial"/>
              </a:rPr>
              <a:t>Binaural Recording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30" name="" descr=""/>
          <p:cNvPicPr/>
          <p:nvPr/>
        </p:nvPicPr>
        <p:blipFill>
          <a:blip r:embed="rId1"/>
          <a:stretch/>
        </p:blipFill>
        <p:spPr>
          <a:xfrm>
            <a:off x="640080" y="1284480"/>
            <a:ext cx="3287520" cy="3287520"/>
          </a:xfrm>
          <a:prstGeom prst="rect">
            <a:avLst/>
          </a:prstGeom>
          <a:ln>
            <a:noFill/>
          </a:ln>
        </p:spPr>
      </p:pic>
      <p:pic>
        <p:nvPicPr>
          <p:cNvPr id="131" name="" descr=""/>
          <p:cNvPicPr/>
          <p:nvPr/>
        </p:nvPicPr>
        <p:blipFill>
          <a:blip r:embed="rId2"/>
          <a:stretch/>
        </p:blipFill>
        <p:spPr>
          <a:xfrm>
            <a:off x="4754880" y="1355400"/>
            <a:ext cx="4822560" cy="32166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504000" y="74160"/>
            <a:ext cx="9070920" cy="1250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0" lang="en-US" sz="4400" spc="-1" strike="noStrike">
                <a:latin typeface="Arial"/>
              </a:rPr>
              <a:t>Problems with Dummy Head recording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Perspective is “baked in”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Humans are used to turning their heads – dummy head recordings can’t be “turned”</a:t>
            </a:r>
            <a:endParaRPr b="0" lang="en-US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Perspective cannot be changed after the fact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LibreOffice/6.1.6.3$MacOSX_X86_64 LibreOffice_project/5896ab1714085361c45cf540f76f60673dd96a72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2022-10-06T13:47:28Z</dcterms:created>
  <dc:creator/>
  <dc:description/>
  <dc:language>en-US</dc:language>
  <cp:lastModifiedBy/>
  <dcterms:modified xsi:type="dcterms:W3CDTF">2022-10-25T01:46:03Z</dcterms:modified>
  <cp:revision>4</cp:revision>
  <dc:subject/>
  <dc:title/>
</cp:coreProperties>
</file>